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2" r:id="rId2"/>
    <p:sldId id="273" r:id="rId3"/>
    <p:sldId id="277" r:id="rId4"/>
    <p:sldId id="278" r:id="rId5"/>
    <p:sldId id="280" r:id="rId6"/>
    <p:sldId id="279" r:id="rId7"/>
    <p:sldId id="281" r:id="rId8"/>
    <p:sldId id="282" r:id="rId9"/>
    <p:sldId id="284" r:id="rId10"/>
    <p:sldId id="283" r:id="rId11"/>
    <p:sldId id="285" r:id="rId12"/>
    <p:sldId id="286" r:id="rId13"/>
    <p:sldId id="287" r:id="rId14"/>
    <p:sldId id="288" r:id="rId15"/>
    <p:sldId id="289" r:id="rId16"/>
    <p:sldId id="29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19" autoAdjust="0"/>
    <p:restoredTop sz="94720"/>
  </p:normalViewPr>
  <p:slideViewPr>
    <p:cSldViewPr snapToGrid="0" snapToObjects="1">
      <p:cViewPr varScale="1">
        <p:scale>
          <a:sx n="103" d="100"/>
          <a:sy n="103" d="100"/>
        </p:scale>
        <p:origin x="144" y="2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E8AFF-A02C-F043-B9C1-5CD9C13D7AF6}" type="datetimeFigureOut">
              <a:rPr lang="en-US" smtClean="0"/>
              <a:t>7/5/2024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D3C33-0D26-1D4D-8462-1A3E81CAE05B}" type="slidenum">
              <a:rPr lang="en-US" smtClean="0"/>
              <a:t>‹#›</a:t>
            </a:fld>
            <a:endParaRPr lang="en-US"/>
          </a:p>
        </p:txBody>
      </p:sp>
    </p:spTree>
    <p:extLst>
      <p:ext uri="{BB962C8B-B14F-4D97-AF65-F5344CB8AC3E}">
        <p14:creationId xmlns:p14="http://schemas.microsoft.com/office/powerpoint/2010/main" val="78495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pic>
        <p:nvPicPr>
          <p:cNvPr id="5" name="Picture 4" descr="Graphical user interface, text, website&#10;&#10;Description automatically generated">
            <a:extLst>
              <a:ext uri="{FF2B5EF4-FFF2-40B4-BE49-F238E27FC236}">
                <a16:creationId xmlns:a16="http://schemas.microsoft.com/office/drawing/2014/main" id="{D26A185B-3271-DF43-A324-7580357ED164}"/>
              </a:ext>
            </a:extLst>
          </p:cNvPr>
          <p:cNvPicPr>
            <a:picLocks noChangeAspect="1"/>
          </p:cNvPicPr>
          <p:nvPr userDrawn="1"/>
        </p:nvPicPr>
        <p:blipFill>
          <a:blip r:embed="rId2"/>
          <a:stretch>
            <a:fillRect/>
          </a:stretch>
        </p:blipFill>
        <p:spPr>
          <a:xfrm>
            <a:off x="10168462" y="391541"/>
            <a:ext cx="1581150" cy="806450"/>
          </a:xfrm>
          <a:prstGeom prst="rect">
            <a:avLst/>
          </a:prstGeom>
        </p:spPr>
      </p:pic>
      <p:pic>
        <p:nvPicPr>
          <p:cNvPr id="7" name="Picture 6">
            <a:extLst>
              <a:ext uri="{FF2B5EF4-FFF2-40B4-BE49-F238E27FC236}">
                <a16:creationId xmlns:a16="http://schemas.microsoft.com/office/drawing/2014/main" id="{544449BF-B8D2-B94D-9F73-98FA13FF80CA}"/>
              </a:ext>
            </a:extLst>
          </p:cNvPr>
          <p:cNvPicPr>
            <a:picLocks noChangeAspect="1"/>
          </p:cNvPicPr>
          <p:nvPr userDrawn="1"/>
        </p:nvPicPr>
        <p:blipFill>
          <a:blip r:embed="rId3"/>
          <a:srcRect/>
          <a:stretch/>
        </p:blipFill>
        <p:spPr>
          <a:xfrm>
            <a:off x="-4144096" y="-1304130"/>
            <a:ext cx="12468225" cy="8612505"/>
          </a:xfrm>
          <a:prstGeom prst="rect">
            <a:avLst/>
          </a:prstGeom>
        </p:spPr>
      </p:pic>
      <p:pic>
        <p:nvPicPr>
          <p:cNvPr id="15" name="Picture 14">
            <a:extLst>
              <a:ext uri="{FF2B5EF4-FFF2-40B4-BE49-F238E27FC236}">
                <a16:creationId xmlns:a16="http://schemas.microsoft.com/office/drawing/2014/main" id="{BC1984C3-8F41-5549-9C48-A3CD955A2EE6}"/>
              </a:ext>
            </a:extLst>
          </p:cNvPr>
          <p:cNvPicPr>
            <a:picLocks noChangeAspect="1"/>
          </p:cNvPicPr>
          <p:nvPr userDrawn="1"/>
        </p:nvPicPr>
        <p:blipFill>
          <a:blip r:embed="rId4"/>
          <a:srcRect/>
          <a:stretch/>
        </p:blipFill>
        <p:spPr>
          <a:xfrm>
            <a:off x="-1134932" y="3127936"/>
            <a:ext cx="9117106" cy="3837641"/>
          </a:xfrm>
          <a:prstGeom prst="rect">
            <a:avLst/>
          </a:prstGeom>
        </p:spPr>
      </p:pic>
      <p:pic>
        <p:nvPicPr>
          <p:cNvPr id="17" name="Picture 16">
            <a:extLst>
              <a:ext uri="{FF2B5EF4-FFF2-40B4-BE49-F238E27FC236}">
                <a16:creationId xmlns:a16="http://schemas.microsoft.com/office/drawing/2014/main" id="{3285CB97-A50E-6A46-BD38-BF161B7B23A7}"/>
              </a:ext>
            </a:extLst>
          </p:cNvPr>
          <p:cNvPicPr>
            <a:picLocks noChangeAspect="1"/>
          </p:cNvPicPr>
          <p:nvPr userDrawn="1"/>
        </p:nvPicPr>
        <p:blipFill>
          <a:blip r:embed="rId5"/>
          <a:srcRect/>
          <a:stretch/>
        </p:blipFill>
        <p:spPr>
          <a:xfrm>
            <a:off x="4667610" y="137304"/>
            <a:ext cx="9693408" cy="6857999"/>
          </a:xfrm>
          <a:prstGeom prst="rect">
            <a:avLst/>
          </a:prstGeom>
        </p:spPr>
      </p:pic>
      <p:sp>
        <p:nvSpPr>
          <p:cNvPr id="14" name="Text Placeholder 5">
            <a:extLst>
              <a:ext uri="{FF2B5EF4-FFF2-40B4-BE49-F238E27FC236}">
                <a16:creationId xmlns:a16="http://schemas.microsoft.com/office/drawing/2014/main" id="{B53A195E-1660-654A-8108-D6AFA3C18B87}"/>
              </a:ext>
            </a:extLst>
          </p:cNvPr>
          <p:cNvSpPr>
            <a:spLocks noGrp="1"/>
          </p:cNvSpPr>
          <p:nvPr>
            <p:ph type="body" sz="quarter" idx="12" hasCustomPrompt="1"/>
          </p:nvPr>
        </p:nvSpPr>
        <p:spPr>
          <a:xfrm>
            <a:off x="978944" y="1320417"/>
            <a:ext cx="5970495" cy="1197596"/>
          </a:xfrm>
        </p:spPr>
        <p:txBody>
          <a:bodyPr>
            <a:normAutofit/>
          </a:bodyPr>
          <a:lstStyle>
            <a:lvl1pPr marL="0" marR="0" indent="0" algn="l" defTabSz="914400" rtl="0" eaLnBrk="1" fontAlgn="auto" latinLnBrk="0" hangingPunct="1">
              <a:lnSpc>
                <a:spcPts val="3800"/>
              </a:lnSpc>
              <a:spcBef>
                <a:spcPts val="0"/>
              </a:spcBef>
              <a:spcAft>
                <a:spcPts val="0"/>
              </a:spcAft>
              <a:buClrTx/>
              <a:buSzTx/>
              <a:buFontTx/>
              <a:buNone/>
              <a:tabLst/>
              <a:defRPr lang="en-GB" sz="4400" b="1" kern="1200" dirty="0" smtClean="0">
                <a:solidFill>
                  <a:schemeClr val="bg1"/>
                </a:solidFill>
                <a:effectLst/>
                <a:latin typeface="+mn-lt"/>
                <a:ea typeface="+mn-ea"/>
                <a:cs typeface="+mn-cs"/>
              </a:defRPr>
            </a:lvl1pPr>
          </a:lstStyle>
          <a:p>
            <a:pPr>
              <a:lnSpc>
                <a:spcPts val="3800"/>
              </a:lnSpc>
            </a:pPr>
            <a:r>
              <a:rPr lang="en-GB" sz="4000" b="1" kern="1200" dirty="0">
                <a:solidFill>
                  <a:schemeClr val="bg1"/>
                </a:solidFill>
                <a:effectLst/>
                <a:latin typeface="+mn-lt"/>
                <a:ea typeface="+mn-ea"/>
                <a:cs typeface="+mn-cs"/>
              </a:rPr>
              <a:t>Type Heading here</a:t>
            </a:r>
            <a:endParaRPr lang="en-GB" sz="4000" kern="1200" dirty="0">
              <a:solidFill>
                <a:schemeClr val="bg1"/>
              </a:solidFill>
              <a:effectLst/>
              <a:latin typeface="+mn-lt"/>
              <a:ea typeface="+mn-ea"/>
              <a:cs typeface="+mn-cs"/>
            </a:endParaRPr>
          </a:p>
        </p:txBody>
      </p:sp>
      <p:sp>
        <p:nvSpPr>
          <p:cNvPr id="12" name="Text Placeholder 11">
            <a:extLst>
              <a:ext uri="{FF2B5EF4-FFF2-40B4-BE49-F238E27FC236}">
                <a16:creationId xmlns:a16="http://schemas.microsoft.com/office/drawing/2014/main" id="{4C43D625-8B2E-1E49-8D7D-0CD6A4EC76F6}"/>
              </a:ext>
            </a:extLst>
          </p:cNvPr>
          <p:cNvSpPr>
            <a:spLocks noGrp="1"/>
          </p:cNvSpPr>
          <p:nvPr>
            <p:ph type="body" sz="quarter" idx="13" hasCustomPrompt="1"/>
          </p:nvPr>
        </p:nvSpPr>
        <p:spPr>
          <a:xfrm>
            <a:off x="978944" y="2394409"/>
            <a:ext cx="4057875" cy="920291"/>
          </a:xfrm>
        </p:spPr>
        <p:txBody>
          <a:bodyPr>
            <a:normAutofit/>
          </a:bodyPr>
          <a:lstStyle>
            <a:lvl1pPr marL="0" indent="0">
              <a:buNone/>
              <a:defRPr sz="1800">
                <a:solidFill>
                  <a:schemeClr val="bg1"/>
                </a:solidFill>
              </a:defRPr>
            </a:lvl1pPr>
            <a:lvl4pPr marL="1371600" indent="0" algn="l">
              <a:buNone/>
              <a:defRPr>
                <a:solidFill>
                  <a:schemeClr val="bg1"/>
                </a:solidFill>
              </a:defRPr>
            </a:lvl4pPr>
          </a:lstStyle>
          <a:p>
            <a:pPr lvl="0"/>
            <a:r>
              <a:rPr lang="en-GB" dirty="0"/>
              <a:t>Type description here</a:t>
            </a:r>
          </a:p>
        </p:txBody>
      </p:sp>
    </p:spTree>
    <p:extLst>
      <p:ext uri="{BB962C8B-B14F-4D97-AF65-F5344CB8AC3E}">
        <p14:creationId xmlns:p14="http://schemas.microsoft.com/office/powerpoint/2010/main" val="300615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pic>
        <p:nvPicPr>
          <p:cNvPr id="5" name="Picture 4" descr="Graphical user interface, text, website&#10;&#10;Description automatically generated">
            <a:extLst>
              <a:ext uri="{FF2B5EF4-FFF2-40B4-BE49-F238E27FC236}">
                <a16:creationId xmlns:a16="http://schemas.microsoft.com/office/drawing/2014/main" id="{D26A185B-3271-DF43-A324-7580357ED164}"/>
              </a:ext>
            </a:extLst>
          </p:cNvPr>
          <p:cNvPicPr>
            <a:picLocks noChangeAspect="1"/>
          </p:cNvPicPr>
          <p:nvPr userDrawn="1"/>
        </p:nvPicPr>
        <p:blipFill>
          <a:blip r:embed="rId2"/>
          <a:stretch>
            <a:fillRect/>
          </a:stretch>
        </p:blipFill>
        <p:spPr>
          <a:xfrm>
            <a:off x="10168462" y="391541"/>
            <a:ext cx="1581150" cy="806450"/>
          </a:xfrm>
          <a:prstGeom prst="rect">
            <a:avLst/>
          </a:prstGeom>
        </p:spPr>
      </p:pic>
      <p:pic>
        <p:nvPicPr>
          <p:cNvPr id="7" name="Picture 6">
            <a:extLst>
              <a:ext uri="{FF2B5EF4-FFF2-40B4-BE49-F238E27FC236}">
                <a16:creationId xmlns:a16="http://schemas.microsoft.com/office/drawing/2014/main" id="{544449BF-B8D2-B94D-9F73-98FA13FF80CA}"/>
              </a:ext>
            </a:extLst>
          </p:cNvPr>
          <p:cNvPicPr>
            <a:picLocks noChangeAspect="1"/>
          </p:cNvPicPr>
          <p:nvPr userDrawn="1"/>
        </p:nvPicPr>
        <p:blipFill>
          <a:blip r:embed="rId3"/>
          <a:srcRect/>
          <a:stretch/>
        </p:blipFill>
        <p:spPr>
          <a:xfrm>
            <a:off x="-4023838" y="-1292045"/>
            <a:ext cx="12432181" cy="858760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D5CC0E5-08B3-464A-885F-59E6296F6EA6}"/>
              </a:ext>
            </a:extLst>
          </p:cNvPr>
          <p:cNvPicPr>
            <a:picLocks noChangeAspect="1"/>
          </p:cNvPicPr>
          <p:nvPr userDrawn="1"/>
        </p:nvPicPr>
        <p:blipFill>
          <a:blip r:embed="rId4"/>
          <a:stretch>
            <a:fillRect/>
          </a:stretch>
        </p:blipFill>
        <p:spPr>
          <a:xfrm>
            <a:off x="3961904" y="2756201"/>
            <a:ext cx="9744670" cy="4101799"/>
          </a:xfrm>
          <a:prstGeom prst="rect">
            <a:avLst/>
          </a:prstGeom>
        </p:spPr>
      </p:pic>
      <p:sp>
        <p:nvSpPr>
          <p:cNvPr id="15" name="Text Placeholder 11">
            <a:extLst>
              <a:ext uri="{FF2B5EF4-FFF2-40B4-BE49-F238E27FC236}">
                <a16:creationId xmlns:a16="http://schemas.microsoft.com/office/drawing/2014/main" id="{8AA38C17-1B8A-DB45-AC2D-81B39A1507EF}"/>
              </a:ext>
            </a:extLst>
          </p:cNvPr>
          <p:cNvSpPr>
            <a:spLocks noGrp="1"/>
          </p:cNvSpPr>
          <p:nvPr>
            <p:ph type="body" sz="quarter" idx="13" hasCustomPrompt="1"/>
          </p:nvPr>
        </p:nvSpPr>
        <p:spPr>
          <a:xfrm>
            <a:off x="978944" y="2394409"/>
            <a:ext cx="4057875" cy="920291"/>
          </a:xfrm>
        </p:spPr>
        <p:txBody>
          <a:bodyPr>
            <a:normAutofit/>
          </a:bodyPr>
          <a:lstStyle>
            <a:lvl1pPr marL="0" indent="0">
              <a:buNone/>
              <a:defRPr sz="1800">
                <a:solidFill>
                  <a:schemeClr val="tx1"/>
                </a:solidFill>
              </a:defRPr>
            </a:lvl1pPr>
            <a:lvl4pPr marL="1371600" indent="0" algn="l">
              <a:buNone/>
              <a:defRPr>
                <a:solidFill>
                  <a:schemeClr val="bg1"/>
                </a:solidFill>
              </a:defRPr>
            </a:lvl4pPr>
          </a:lstStyle>
          <a:p>
            <a:pPr lvl="0"/>
            <a:r>
              <a:rPr lang="en-GB" dirty="0"/>
              <a:t>Type description here</a:t>
            </a:r>
          </a:p>
        </p:txBody>
      </p:sp>
      <p:sp>
        <p:nvSpPr>
          <p:cNvPr id="16" name="Text Placeholder 3">
            <a:extLst>
              <a:ext uri="{FF2B5EF4-FFF2-40B4-BE49-F238E27FC236}">
                <a16:creationId xmlns:a16="http://schemas.microsoft.com/office/drawing/2014/main" id="{442363F3-BC61-734B-8766-59E5EA4DA82C}"/>
              </a:ext>
            </a:extLst>
          </p:cNvPr>
          <p:cNvSpPr>
            <a:spLocks noGrp="1"/>
          </p:cNvSpPr>
          <p:nvPr>
            <p:ph type="body" sz="quarter" idx="14" hasCustomPrompt="1"/>
          </p:nvPr>
        </p:nvSpPr>
        <p:spPr>
          <a:xfrm>
            <a:off x="978944" y="1273337"/>
            <a:ext cx="5970494" cy="1244675"/>
          </a:xfrm>
        </p:spPr>
        <p:txBody>
          <a:bodyPr>
            <a:normAutofit/>
          </a:bodyPr>
          <a:lstStyle>
            <a:lvl1pPr marL="0" indent="0">
              <a:buNone/>
              <a:defRPr sz="4000" b="1"/>
            </a:lvl1pPr>
          </a:lstStyle>
          <a:p>
            <a:pPr lvl="0"/>
            <a:r>
              <a:rPr lang="en-GB" dirty="0"/>
              <a:t>Type Heading here</a:t>
            </a:r>
          </a:p>
        </p:txBody>
      </p:sp>
    </p:spTree>
    <p:extLst>
      <p:ext uri="{BB962C8B-B14F-4D97-AF65-F5344CB8AC3E}">
        <p14:creationId xmlns:p14="http://schemas.microsoft.com/office/powerpoint/2010/main" val="212946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Vertical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D019B4-697B-1E42-92B9-1831D658E78C}"/>
              </a:ext>
            </a:extLst>
          </p:cNvPr>
          <p:cNvSpPr txBox="1"/>
          <p:nvPr userDrawn="1"/>
        </p:nvSpPr>
        <p:spPr>
          <a:xfrm>
            <a:off x="10210799" y="6299200"/>
            <a:ext cx="166793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dirty="0" err="1">
                <a:solidFill>
                  <a:srgbClr val="0067A5"/>
                </a:solidFill>
                <a:effectLst/>
                <a:latin typeface="Arial" panose="020B0604020202020204" pitchFamily="34" charset="0"/>
                <a:ea typeface="+mn-ea"/>
                <a:cs typeface="Arial" panose="020B0604020202020204" pitchFamily="34" charset="0"/>
              </a:rPr>
              <a:t>elft.nhs.uk</a:t>
            </a:r>
            <a:endParaRPr lang="en-GB" sz="1600" kern="1200" dirty="0">
              <a:solidFill>
                <a:srgbClr val="0067A5"/>
              </a:solidFill>
              <a:effectLst/>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B1BE6C46-1CED-194F-8E5F-5AF412A2D058}"/>
              </a:ext>
            </a:extLst>
          </p:cNvPr>
          <p:cNvSpPr/>
          <p:nvPr userDrawn="1"/>
        </p:nvSpPr>
        <p:spPr>
          <a:xfrm>
            <a:off x="0" y="0"/>
            <a:ext cx="12192000" cy="1041400"/>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76205BC2-E895-7B4A-9F73-E5C3294E2F93}"/>
              </a:ext>
            </a:extLst>
          </p:cNvPr>
          <p:cNvPicPr>
            <a:picLocks noChangeAspect="1"/>
          </p:cNvPicPr>
          <p:nvPr userDrawn="1"/>
        </p:nvPicPr>
        <p:blipFill>
          <a:blip r:embed="rId2"/>
          <a:stretch>
            <a:fillRect/>
          </a:stretch>
        </p:blipFill>
        <p:spPr>
          <a:xfrm>
            <a:off x="10176929" y="133349"/>
            <a:ext cx="1572683" cy="802131"/>
          </a:xfrm>
          <a:prstGeom prst="rect">
            <a:avLst/>
          </a:prstGeom>
        </p:spPr>
      </p:pic>
      <p:sp>
        <p:nvSpPr>
          <p:cNvPr id="11" name="Text Placeholder 5">
            <a:extLst>
              <a:ext uri="{FF2B5EF4-FFF2-40B4-BE49-F238E27FC236}">
                <a16:creationId xmlns:a16="http://schemas.microsoft.com/office/drawing/2014/main" id="{C6327FCB-ED4F-0746-B6EE-C0DFA3DFD070}"/>
              </a:ext>
            </a:extLst>
          </p:cNvPr>
          <p:cNvSpPr>
            <a:spLocks noGrp="1"/>
          </p:cNvSpPr>
          <p:nvPr>
            <p:ph type="body" sz="quarter" idx="12" hasCustomPrompt="1"/>
          </p:nvPr>
        </p:nvSpPr>
        <p:spPr>
          <a:xfrm>
            <a:off x="812279" y="371445"/>
            <a:ext cx="4862808" cy="6424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Arial" panose="020B0604020202020204" pitchFamily="34" charset="0"/>
                <a:ea typeface="+mn-ea"/>
                <a:cs typeface="Arial" panose="020B0604020202020204" pitchFamily="34" charset="0"/>
              </a:rPr>
              <a:t>Heading</a:t>
            </a:r>
          </a:p>
        </p:txBody>
      </p:sp>
      <p:pic>
        <p:nvPicPr>
          <p:cNvPr id="13" name="Picture 12" descr="A picture containing text, sign&#10;&#10;Description automatically generated">
            <a:extLst>
              <a:ext uri="{FF2B5EF4-FFF2-40B4-BE49-F238E27FC236}">
                <a16:creationId xmlns:a16="http://schemas.microsoft.com/office/drawing/2014/main" id="{937EEA21-714C-764C-BAD7-D8DCDEDD4839}"/>
              </a:ext>
            </a:extLst>
          </p:cNvPr>
          <p:cNvPicPr>
            <a:picLocks noChangeAspect="1"/>
          </p:cNvPicPr>
          <p:nvPr userDrawn="1"/>
        </p:nvPicPr>
        <p:blipFill>
          <a:blip r:embed="rId3"/>
          <a:stretch>
            <a:fillRect/>
          </a:stretch>
        </p:blipFill>
        <p:spPr>
          <a:xfrm>
            <a:off x="412294" y="5993296"/>
            <a:ext cx="1848986" cy="591675"/>
          </a:xfrm>
          <a:prstGeom prst="rect">
            <a:avLst/>
          </a:prstGeom>
        </p:spPr>
      </p:pic>
      <p:sp>
        <p:nvSpPr>
          <p:cNvPr id="5" name="Text Placeholder 4">
            <a:extLst>
              <a:ext uri="{FF2B5EF4-FFF2-40B4-BE49-F238E27FC236}">
                <a16:creationId xmlns:a16="http://schemas.microsoft.com/office/drawing/2014/main" id="{BF544E75-F5D1-324D-A6C2-55F8CA43EAC5}"/>
              </a:ext>
            </a:extLst>
          </p:cNvPr>
          <p:cNvSpPr>
            <a:spLocks noGrp="1"/>
          </p:cNvSpPr>
          <p:nvPr>
            <p:ph type="body" sz="quarter" idx="13" hasCustomPrompt="1"/>
          </p:nvPr>
        </p:nvSpPr>
        <p:spPr>
          <a:xfrm>
            <a:off x="812279" y="1883900"/>
            <a:ext cx="4933201" cy="3351040"/>
          </a:xfrm>
        </p:spPr>
        <p:txBody>
          <a:bodyPr>
            <a:normAutofit/>
          </a:bodyPr>
          <a:lstStyle>
            <a:lvl1pPr marL="0" indent="0">
              <a:buNone/>
              <a:defRPr sz="1800">
                <a:solidFill>
                  <a:schemeClr val="tx1"/>
                </a:solidFill>
              </a:defRPr>
            </a:lvl1pPr>
            <a:lvl4pPr marL="1371600" indent="0">
              <a:buNone/>
              <a:defRPr>
                <a:solidFill>
                  <a:srgbClr val="0067A5"/>
                </a:solidFill>
              </a:defRPr>
            </a:lvl4pPr>
          </a:lstStyle>
          <a:p>
            <a:pPr lvl="0"/>
            <a:r>
              <a:rPr lang="en-GB" dirty="0"/>
              <a:t>Type description here</a:t>
            </a:r>
          </a:p>
        </p:txBody>
      </p:sp>
      <p:sp>
        <p:nvSpPr>
          <p:cNvPr id="8" name="Text Placeholder 4">
            <a:extLst>
              <a:ext uri="{FF2B5EF4-FFF2-40B4-BE49-F238E27FC236}">
                <a16:creationId xmlns:a16="http://schemas.microsoft.com/office/drawing/2014/main" id="{9F7BBEB3-2BF9-0344-AA8C-DBBF840C3ADE}"/>
              </a:ext>
            </a:extLst>
          </p:cNvPr>
          <p:cNvSpPr>
            <a:spLocks noGrp="1"/>
          </p:cNvSpPr>
          <p:nvPr>
            <p:ph type="body" sz="quarter" idx="14" hasCustomPrompt="1"/>
          </p:nvPr>
        </p:nvSpPr>
        <p:spPr>
          <a:xfrm>
            <a:off x="6446520" y="1883900"/>
            <a:ext cx="4933201" cy="3351040"/>
          </a:xfrm>
        </p:spPr>
        <p:txBody>
          <a:bodyPr>
            <a:normAutofit/>
          </a:bodyPr>
          <a:lstStyle>
            <a:lvl1pPr marL="0" indent="0">
              <a:buNone/>
              <a:defRPr sz="1800">
                <a:solidFill>
                  <a:schemeClr val="tx1"/>
                </a:solidFill>
              </a:defRPr>
            </a:lvl1pPr>
            <a:lvl4pPr marL="1371600" indent="0">
              <a:buNone/>
              <a:defRPr>
                <a:solidFill>
                  <a:srgbClr val="0067A5"/>
                </a:solidFill>
              </a:defRPr>
            </a:lvl4pPr>
          </a:lstStyle>
          <a:p>
            <a:pPr lvl="0"/>
            <a:r>
              <a:rPr lang="en-GB" dirty="0"/>
              <a:t>Type description here</a:t>
            </a:r>
          </a:p>
        </p:txBody>
      </p:sp>
    </p:spTree>
    <p:extLst>
      <p:ext uri="{BB962C8B-B14F-4D97-AF65-F5344CB8AC3E}">
        <p14:creationId xmlns:p14="http://schemas.microsoft.com/office/powerpoint/2010/main" val="1756556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AC3A5-8DCD-FA49-BC02-AC3C98A060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2306AAB-87E4-2B49-A569-F72DB1A9D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2192EE4-ADC2-CB46-86A7-D26C6DEA1F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6AA98-2768-4D45-83C1-8315F6F6E1CC}" type="datetimeFigureOut">
              <a:rPr lang="en-US" smtClean="0"/>
              <a:t>7/5/2024</a:t>
            </a:fld>
            <a:endParaRPr lang="en-US"/>
          </a:p>
        </p:txBody>
      </p:sp>
      <p:sp>
        <p:nvSpPr>
          <p:cNvPr id="5" name="Footer Placeholder 4">
            <a:extLst>
              <a:ext uri="{FF2B5EF4-FFF2-40B4-BE49-F238E27FC236}">
                <a16:creationId xmlns:a16="http://schemas.microsoft.com/office/drawing/2014/main" id="{0DA54F68-9294-7C4D-9A58-BE8907281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22968F-8A9E-E348-B23E-E783265379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0D142-1B03-BC40-A2C3-A8EF1618708E}" type="slidenum">
              <a:rPr lang="en-US" smtClean="0"/>
              <a:t>‹#›</a:t>
            </a:fld>
            <a:endParaRPr lang="en-US"/>
          </a:p>
        </p:txBody>
      </p:sp>
    </p:spTree>
    <p:extLst>
      <p:ext uri="{BB962C8B-B14F-4D97-AF65-F5344CB8AC3E}">
        <p14:creationId xmlns:p14="http://schemas.microsoft.com/office/powerpoint/2010/main" val="2276164053"/>
      </p:ext>
    </p:extLst>
  </p:cSld>
  <p:clrMap bg1="lt1" tx1="dk1" bg2="lt2" tx2="dk2" accent1="accent1" accent2="accent2" accent3="accent3" accent4="accent4" accent5="accent5" accent6="accent6" hlink="hlink" folHlink="folHlink"/>
  <p:sldLayoutIdLst>
    <p:sldLayoutId id="2147483688" r:id="rId1"/>
    <p:sldLayoutId id="2147483713" r:id="rId2"/>
    <p:sldLayoutId id="214748372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endParaRPr lang="en-GB" i="1" dirty="0"/>
          </a:p>
          <a:p>
            <a:endParaRPr lang="en-GB" i="1" dirty="0"/>
          </a:p>
          <a:p>
            <a:endParaRPr lang="en-GB" i="1" dirty="0"/>
          </a:p>
          <a:p>
            <a:endParaRPr lang="en-GB" dirty="0"/>
          </a:p>
        </p:txBody>
      </p:sp>
      <p:sp>
        <p:nvSpPr>
          <p:cNvPr id="4" name="Text Placeholder 3"/>
          <p:cNvSpPr>
            <a:spLocks noGrp="1"/>
          </p:cNvSpPr>
          <p:nvPr>
            <p:ph type="body" sz="quarter" idx="14"/>
          </p:nvPr>
        </p:nvSpPr>
        <p:spPr>
          <a:xfrm>
            <a:off x="2922683" y="4397982"/>
            <a:ext cx="6493162" cy="828094"/>
          </a:xfrm>
        </p:spPr>
        <p:txBody>
          <a:bodyPr>
            <a:normAutofit/>
          </a:bodyPr>
          <a:lstStyle/>
          <a:p>
            <a:r>
              <a:rPr lang="en-GB" sz="3200" dirty="0"/>
              <a:t>5-8 July 2024</a:t>
            </a:r>
            <a:endParaRPr lang="en-GB" sz="2800" b="1" dirty="0"/>
          </a:p>
        </p:txBody>
      </p:sp>
      <p:sp>
        <p:nvSpPr>
          <p:cNvPr id="8" name="TextBox 7"/>
          <p:cNvSpPr txBox="1"/>
          <p:nvPr/>
        </p:nvSpPr>
        <p:spPr>
          <a:xfrm>
            <a:off x="2810716" y="2100897"/>
            <a:ext cx="8054108" cy="1938992"/>
          </a:xfrm>
          <a:prstGeom prst="rect">
            <a:avLst/>
          </a:prstGeom>
          <a:noFill/>
        </p:spPr>
        <p:txBody>
          <a:bodyPr wrap="square" rtlCol="0">
            <a:spAutoFit/>
          </a:bodyPr>
          <a:lstStyle/>
          <a:p>
            <a:r>
              <a:rPr lang="en-GB" sz="4000" b="1" dirty="0">
                <a:solidFill>
                  <a:schemeClr val="accent1"/>
                </a:solidFill>
              </a:rPr>
              <a:t>The ELFT System Merger of Victoria Medical Centre and Five Elms Medical Practice</a:t>
            </a:r>
          </a:p>
        </p:txBody>
      </p:sp>
    </p:spTree>
    <p:extLst>
      <p:ext uri="{BB962C8B-B14F-4D97-AF65-F5344CB8AC3E}">
        <p14:creationId xmlns:p14="http://schemas.microsoft.com/office/powerpoint/2010/main" val="130770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What happens if the system loses my record? </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3816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EMIS has full responsibility and records can be restored from the back-ups taken prior to closure. </a:t>
            </a:r>
          </a:p>
          <a:p>
            <a:pPr marL="342900" indent="-342900">
              <a:buFont typeface="Arial" panose="020B0604020202020204" pitchFamily="34" charset="0"/>
              <a:buChar char="•"/>
            </a:pPr>
            <a:r>
              <a:rPr lang="en-GB" sz="2400" dirty="0"/>
              <a:t>Patient record transfers will be reconciled to ensure successful completion.</a:t>
            </a:r>
          </a:p>
        </p:txBody>
      </p:sp>
    </p:spTree>
    <p:extLst>
      <p:ext uri="{BB962C8B-B14F-4D97-AF65-F5344CB8AC3E}">
        <p14:creationId xmlns:p14="http://schemas.microsoft.com/office/powerpoint/2010/main" val="235125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How do I get my online access back? </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Please login or register via the NHS app to enable access to the new practice site. </a:t>
            </a:r>
          </a:p>
          <a:p>
            <a:pPr marL="342900" indent="-342900">
              <a:buFont typeface="Arial" panose="020B0604020202020204" pitchFamily="34" charset="0"/>
              <a:buChar char="•"/>
            </a:pPr>
            <a:r>
              <a:rPr lang="en-GB" sz="2400" dirty="0"/>
              <a:t>We understand that the temporary lack of online access may increase phone traffic for appointment bookings. Please be patient and remember that we cannot accept medication requests by phone.</a:t>
            </a:r>
          </a:p>
        </p:txBody>
      </p:sp>
    </p:spTree>
    <p:extLst>
      <p:ext uri="{BB962C8B-B14F-4D97-AF65-F5344CB8AC3E}">
        <p14:creationId xmlns:p14="http://schemas.microsoft.com/office/powerpoint/2010/main" val="296613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Will my full record transfer over?</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r>
              <a:rPr lang="en-GB" sz="2400" dirty="0"/>
              <a:t>Yes, your full record will be transferred over.</a:t>
            </a:r>
          </a:p>
        </p:txBody>
      </p:sp>
    </p:spTree>
    <p:extLst>
      <p:ext uri="{BB962C8B-B14F-4D97-AF65-F5344CB8AC3E}">
        <p14:creationId xmlns:p14="http://schemas.microsoft.com/office/powerpoint/2010/main" val="133551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As an Upminster Medical Centre Patient, I was previously on electronic repeat dispensing. How do I get this reinstated? </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r>
              <a:rPr lang="en-GB" sz="2400" dirty="0"/>
              <a:t>Starting from 24 June, when you request your medication, please make a note on your request if you would like this to happen. If you are stable, your medication is appropriate, and your reviews and blood tests are up to date, the GP will consider your request.</a:t>
            </a:r>
          </a:p>
        </p:txBody>
      </p:sp>
    </p:spTree>
    <p:extLst>
      <p:ext uri="{BB962C8B-B14F-4D97-AF65-F5344CB8AC3E}">
        <p14:creationId xmlns:p14="http://schemas.microsoft.com/office/powerpoint/2010/main" val="206627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Can I still see my usual Dr/Nurse?</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r>
              <a:rPr lang="en-GB" sz="2400" dirty="0"/>
              <a:t>Yes, staff at both sites will have access to the appointments for both sites and the booking process will remain the same.</a:t>
            </a:r>
          </a:p>
        </p:txBody>
      </p:sp>
    </p:spTree>
    <p:extLst>
      <p:ext uri="{BB962C8B-B14F-4D97-AF65-F5344CB8AC3E}">
        <p14:creationId xmlns:p14="http://schemas.microsoft.com/office/powerpoint/2010/main" val="8746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Are there any controls over who can view the records at each site?</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All clinical and non-clinical staff have smartcards which define their level of access. </a:t>
            </a:r>
          </a:p>
          <a:p>
            <a:pPr marL="342900" indent="-342900">
              <a:buFont typeface="Arial" panose="020B0604020202020204" pitchFamily="34" charset="0"/>
              <a:buChar char="•"/>
            </a:pPr>
            <a:r>
              <a:rPr lang="en-GB" sz="2400" dirty="0"/>
              <a:t>Access can be audited if you have any specific concerns; these can be raised with the practice manager. We cannot restrict staff access to any specific records since it prevents them from performing their roles. </a:t>
            </a:r>
          </a:p>
        </p:txBody>
      </p:sp>
    </p:spTree>
    <p:extLst>
      <p:ext uri="{BB962C8B-B14F-4D97-AF65-F5344CB8AC3E}">
        <p14:creationId xmlns:p14="http://schemas.microsoft.com/office/powerpoint/2010/main" val="150753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What changes will be made to the day to day running of the surgery?</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94105"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Both sites now have a wider management structure to support patients and our teams.</a:t>
            </a:r>
          </a:p>
          <a:p>
            <a:pPr marL="342900" indent="-342900">
              <a:buFont typeface="Arial" panose="020B0604020202020204" pitchFamily="34" charset="0"/>
              <a:buChar char="•"/>
            </a:pPr>
            <a:r>
              <a:rPr lang="en-GB" sz="2400" dirty="0"/>
              <a:t>We are working towards a more accessible telephone system,</a:t>
            </a:r>
          </a:p>
          <a:p>
            <a:pPr marL="342900" indent="-342900">
              <a:buFont typeface="Arial" panose="020B0604020202020204" pitchFamily="34" charset="0"/>
              <a:buChar char="•"/>
            </a:pPr>
            <a:r>
              <a:rPr lang="en-GB" sz="2400" dirty="0"/>
              <a:t>greater availability and flexibility to access appointments across both sites, and</a:t>
            </a:r>
          </a:p>
          <a:p>
            <a:pPr marL="342900" indent="-342900">
              <a:buFont typeface="Arial" panose="020B0604020202020204" pitchFamily="34" charset="0"/>
              <a:buChar char="•"/>
            </a:pPr>
            <a:r>
              <a:rPr lang="en-GB" sz="2400" dirty="0"/>
              <a:t>skills integration through combining our clinical and non-clinical teams.</a:t>
            </a:r>
          </a:p>
        </p:txBody>
      </p:sp>
    </p:spTree>
    <p:extLst>
      <p:ext uri="{BB962C8B-B14F-4D97-AF65-F5344CB8AC3E}">
        <p14:creationId xmlns:p14="http://schemas.microsoft.com/office/powerpoint/2010/main" val="2122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1800" b="1" dirty="0"/>
              <a:t>Thank You</a:t>
            </a:r>
            <a:endParaRPr lang="en-GB" dirty="0"/>
          </a:p>
        </p:txBody>
      </p:sp>
      <p:sp>
        <p:nvSpPr>
          <p:cNvPr id="3" name="Text Placeholder 2"/>
          <p:cNvSpPr>
            <a:spLocks noGrp="1"/>
          </p:cNvSpPr>
          <p:nvPr>
            <p:ph type="body" sz="quarter" idx="13"/>
          </p:nvPr>
        </p:nvSpPr>
        <p:spPr/>
        <p:txBody>
          <a:bodyPr>
            <a:normAutofit/>
          </a:bodyPr>
          <a:lstStyle/>
          <a:p>
            <a:endParaRPr lang="en-GB" i="1" dirty="0"/>
          </a:p>
          <a:p>
            <a:endParaRPr lang="en-GB" i="1" dirty="0"/>
          </a:p>
          <a:p>
            <a:endParaRPr lang="en-GB" i="1" dirty="0"/>
          </a:p>
          <a:p>
            <a:endParaRPr lang="en-GB" dirty="0"/>
          </a:p>
        </p:txBody>
      </p:sp>
      <p:sp>
        <p:nvSpPr>
          <p:cNvPr id="8" name="TextBox 7"/>
          <p:cNvSpPr txBox="1"/>
          <p:nvPr/>
        </p:nvSpPr>
        <p:spPr>
          <a:xfrm>
            <a:off x="1323391" y="2208772"/>
            <a:ext cx="9545217" cy="2400657"/>
          </a:xfrm>
          <a:prstGeom prst="rect">
            <a:avLst/>
          </a:prstGeom>
          <a:noFill/>
        </p:spPr>
        <p:txBody>
          <a:bodyPr wrap="square" rtlCol="0">
            <a:spAutoFit/>
          </a:bodyPr>
          <a:lstStyle/>
          <a:p>
            <a:r>
              <a:rPr lang="en-GB" sz="2500" dirty="0"/>
              <a:t>We have been working hard to make this transition as seamless as possible for staff and patients and we understand that everyone may have concerns about how the new system will work. </a:t>
            </a:r>
          </a:p>
          <a:p>
            <a:endParaRPr lang="en-GB" sz="2500" dirty="0"/>
          </a:p>
          <a:p>
            <a:r>
              <a:rPr lang="en-GB" sz="2500" dirty="0"/>
              <a:t>It is new for all of us so please be patient and kind to the staff – </a:t>
            </a:r>
            <a:r>
              <a:rPr lang="en-GB" sz="2500" b="1" dirty="0"/>
              <a:t>we are here to help you</a:t>
            </a:r>
            <a:r>
              <a:rPr lang="en-GB" sz="2500" dirty="0"/>
              <a:t>.</a:t>
            </a:r>
          </a:p>
        </p:txBody>
      </p:sp>
    </p:spTree>
    <p:extLst>
      <p:ext uri="{BB962C8B-B14F-4D97-AF65-F5344CB8AC3E}">
        <p14:creationId xmlns:p14="http://schemas.microsoft.com/office/powerpoint/2010/main" val="96679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What is happening?</a:t>
            </a:r>
          </a:p>
        </p:txBody>
      </p:sp>
      <p:sp>
        <p:nvSpPr>
          <p:cNvPr id="4" name="Text Placeholder 3"/>
          <p:cNvSpPr>
            <a:spLocks noGrp="1"/>
          </p:cNvSpPr>
          <p:nvPr>
            <p:ph type="body" sz="quarter" idx="14"/>
          </p:nvPr>
        </p:nvSpPr>
        <p:spPr>
          <a:xfrm>
            <a:off x="1161661" y="1922064"/>
            <a:ext cx="9868678" cy="3368436"/>
          </a:xfrm>
        </p:spPr>
        <p:txBody>
          <a:bodyPr>
            <a:normAutofit lnSpcReduction="10000"/>
          </a:bodyPr>
          <a:lstStyle/>
          <a:p>
            <a:pPr marL="571500" indent="-571500">
              <a:buFont typeface="Arial" panose="020B0604020202020204" pitchFamily="34" charset="0"/>
              <a:buChar char="•"/>
            </a:pPr>
            <a:r>
              <a:rPr lang="en-GB" sz="2500" dirty="0"/>
              <a:t>Over the weekend the Five Elms Medical Practice’s computer system will be merged into the Victoria Medical Centre database. This will be conducted by the supplier (EMIS) supported by the local IT team. This includes a system back up at both sites and list reconciliation on 8 July 2024. </a:t>
            </a:r>
          </a:p>
          <a:p>
            <a:pPr marL="571500" indent="-571500">
              <a:buFont typeface="Arial" panose="020B0604020202020204" pitchFamily="34" charset="0"/>
              <a:buChar char="•"/>
            </a:pPr>
            <a:r>
              <a:rPr lang="en-GB" sz="2500" dirty="0"/>
              <a:t>There will be no access to Five Elms Medical Practice database after this date. </a:t>
            </a:r>
          </a:p>
          <a:p>
            <a:pPr marL="571500" indent="-571500">
              <a:buFont typeface="Arial" panose="020B0604020202020204" pitchFamily="34" charset="0"/>
              <a:buChar char="•"/>
            </a:pPr>
            <a:r>
              <a:rPr lang="en-GB" sz="2500" dirty="0"/>
              <a:t>On 8 July 2024, when the system goes live, there will be an EMIS engineer and support staff at the sites to assist.</a:t>
            </a:r>
          </a:p>
        </p:txBody>
      </p:sp>
    </p:spTree>
    <p:extLst>
      <p:ext uri="{BB962C8B-B14F-4D97-AF65-F5344CB8AC3E}">
        <p14:creationId xmlns:p14="http://schemas.microsoft.com/office/powerpoint/2010/main" val="131314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Why is this happening?</a:t>
            </a:r>
          </a:p>
        </p:txBody>
      </p:sp>
      <p:sp>
        <p:nvSpPr>
          <p:cNvPr id="4" name="Text Placeholder 3"/>
          <p:cNvSpPr>
            <a:spLocks noGrp="1"/>
          </p:cNvSpPr>
          <p:nvPr>
            <p:ph type="body" sz="quarter" idx="14"/>
          </p:nvPr>
        </p:nvSpPr>
        <p:spPr>
          <a:xfrm>
            <a:off x="1161661" y="2043362"/>
            <a:ext cx="9868678" cy="3368436"/>
          </a:xfrm>
        </p:spPr>
        <p:txBody>
          <a:bodyPr>
            <a:normAutofit/>
          </a:bodyPr>
          <a:lstStyle/>
          <a:p>
            <a:pPr marL="571500" indent="-571500">
              <a:buFont typeface="Arial" panose="020B0604020202020204" pitchFamily="34" charset="0"/>
              <a:buChar char="•"/>
            </a:pPr>
            <a:r>
              <a:rPr lang="en-GB" sz="2500" dirty="0"/>
              <a:t>With the two practices merging, we will be able to provide patients with more services from a wider range of experienced clinicians. </a:t>
            </a:r>
          </a:p>
          <a:p>
            <a:pPr marL="571500" indent="-571500">
              <a:buFont typeface="Arial" panose="020B0604020202020204" pitchFamily="34" charset="0"/>
              <a:buChar char="•"/>
            </a:pPr>
            <a:r>
              <a:rPr lang="en-GB" sz="2500" dirty="0"/>
              <a:t>The merger will also provide security for both practices, enabling primary care to thrive and become more sustainable and resilient providing high quality of care for all patients. </a:t>
            </a:r>
          </a:p>
        </p:txBody>
      </p:sp>
    </p:spTree>
    <p:extLst>
      <p:ext uri="{BB962C8B-B14F-4D97-AF65-F5344CB8AC3E}">
        <p14:creationId xmlns:p14="http://schemas.microsoft.com/office/powerpoint/2010/main" val="365489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161661" y="2043362"/>
            <a:ext cx="9868678" cy="3368436"/>
          </a:xfrm>
        </p:spPr>
        <p:txBody>
          <a:bodyPr>
            <a:normAutofit/>
          </a:bodyPr>
          <a:lstStyle/>
          <a:p>
            <a:pPr marL="571500" indent="-571500">
              <a:buFont typeface="Arial" panose="020B0604020202020204" pitchFamily="34" charset="0"/>
              <a:buChar char="•"/>
            </a:pPr>
            <a:r>
              <a:rPr lang="en-GB" sz="2500" dirty="0"/>
              <a:t>Five Elms Medical Practice remains a business as usual prior to the merge date.</a:t>
            </a:r>
          </a:p>
          <a:p>
            <a:pPr marL="571500" indent="-571500">
              <a:buFont typeface="Arial" panose="020B0604020202020204" pitchFamily="34" charset="0"/>
              <a:buChar char="•"/>
            </a:pPr>
            <a:r>
              <a:rPr lang="en-GB" sz="2500" dirty="0"/>
              <a:t>The teams at this site will not have any access to the records of Victoria Medical Practice’s patients until after the ‘</a:t>
            </a:r>
            <a:r>
              <a:rPr lang="en-GB" sz="2500" i="1" dirty="0"/>
              <a:t>go live</a:t>
            </a:r>
            <a:r>
              <a:rPr lang="en-GB" sz="2500" dirty="0"/>
              <a:t>’ on 8 July 2024.</a:t>
            </a:r>
          </a:p>
        </p:txBody>
      </p:sp>
    </p:spTree>
    <p:extLst>
      <p:ext uri="{BB962C8B-B14F-4D97-AF65-F5344CB8AC3E}">
        <p14:creationId xmlns:p14="http://schemas.microsoft.com/office/powerpoint/2010/main" val="199344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115785" y="2332611"/>
            <a:ext cx="9960429" cy="3760280"/>
          </a:xfrm>
        </p:spPr>
        <p:txBody>
          <a:bodyPr>
            <a:noAutofit/>
          </a:bodyPr>
          <a:lstStyle/>
          <a:p>
            <a:pPr marL="571500" indent="-571500">
              <a:buFont typeface="Arial" panose="020B0604020202020204" pitchFamily="34" charset="0"/>
              <a:buChar char="•"/>
            </a:pPr>
            <a:r>
              <a:rPr lang="en-GB" sz="2300" dirty="0"/>
              <a:t>No new patient registrations will be processed; registrations will be only accepted at Victoria Medical Centre. </a:t>
            </a:r>
          </a:p>
          <a:p>
            <a:pPr marL="571500" indent="-571500">
              <a:buFont typeface="Arial" panose="020B0604020202020204" pitchFamily="34" charset="0"/>
              <a:buChar char="•"/>
            </a:pPr>
            <a:r>
              <a:rPr lang="en-GB" sz="2300" dirty="0"/>
              <a:t>Online services will be withdrawn – we appreciate the inconvenience this will cause. </a:t>
            </a:r>
          </a:p>
          <a:p>
            <a:pPr marL="571500" indent="-571500">
              <a:buFont typeface="Arial" panose="020B0604020202020204" pitchFamily="34" charset="0"/>
              <a:buChar char="•"/>
            </a:pPr>
            <a:r>
              <a:rPr lang="en-GB" sz="2300" dirty="0"/>
              <a:t>Test results will be sent via email instead of directly to the EMIS system. This may cause a slight delay in updating patient records. Urgent results are phoned directly to the surgery as a failsafe measure.</a:t>
            </a:r>
          </a:p>
          <a:p>
            <a:pPr marL="571500" indent="-571500">
              <a:buFont typeface="Arial" panose="020B0604020202020204" pitchFamily="34" charset="0"/>
              <a:buChar char="•"/>
            </a:pPr>
            <a:r>
              <a:rPr lang="en-GB" sz="2300" dirty="0"/>
              <a:t>Future appointment bookings will be temporarily restricted to prevent duplication. </a:t>
            </a:r>
          </a:p>
        </p:txBody>
      </p:sp>
      <p:sp>
        <p:nvSpPr>
          <p:cNvPr id="3" name="Text Placeholder 3">
            <a:extLst>
              <a:ext uri="{FF2B5EF4-FFF2-40B4-BE49-F238E27FC236}">
                <a16:creationId xmlns:a16="http://schemas.microsoft.com/office/drawing/2014/main" id="{3D9A46A1-7836-6F38-4D6A-B6660C4732B9}"/>
              </a:ext>
            </a:extLst>
          </p:cNvPr>
          <p:cNvSpPr txBox="1">
            <a:spLocks/>
          </p:cNvSpPr>
          <p:nvPr/>
        </p:nvSpPr>
        <p:spPr>
          <a:xfrm>
            <a:off x="1920550" y="1528397"/>
            <a:ext cx="8350898" cy="64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7 Days Prior the Merger at Five Elms Site</a:t>
            </a:r>
          </a:p>
        </p:txBody>
      </p:sp>
    </p:spTree>
    <p:extLst>
      <p:ext uri="{BB962C8B-B14F-4D97-AF65-F5344CB8AC3E}">
        <p14:creationId xmlns:p14="http://schemas.microsoft.com/office/powerpoint/2010/main" val="308106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161660" y="2679666"/>
            <a:ext cx="9988421" cy="2948516"/>
          </a:xfrm>
        </p:spPr>
        <p:txBody>
          <a:bodyPr>
            <a:noAutofit/>
          </a:bodyPr>
          <a:lstStyle/>
          <a:p>
            <a:pPr marL="571500" indent="-571500">
              <a:buFont typeface="Arial" panose="020B0604020202020204" pitchFamily="34" charset="0"/>
              <a:buChar char="•"/>
            </a:pPr>
            <a:r>
              <a:rPr lang="en-GB" sz="2500" dirty="0"/>
              <a:t>There will be no access to the database until 8 July 2024. </a:t>
            </a:r>
          </a:p>
          <a:p>
            <a:pPr marL="571500" indent="-571500">
              <a:buFont typeface="Arial" panose="020B0604020202020204" pitchFamily="34" charset="0"/>
              <a:buChar char="•"/>
            </a:pPr>
            <a:r>
              <a:rPr lang="en-GB" sz="2500" dirty="0"/>
              <a:t>NHS 111 will provide cover during the afternoon and patients will be able to contact NHS 111 for any urgent medical treatment. Please contact 999 for medical emergencies. </a:t>
            </a:r>
          </a:p>
          <a:p>
            <a:pPr marL="571500" indent="-571500">
              <a:buFont typeface="Arial" panose="020B0604020202020204" pitchFamily="34" charset="0"/>
              <a:buChar char="•"/>
            </a:pPr>
            <a:r>
              <a:rPr lang="en-GB" sz="2500" dirty="0"/>
              <a:t>The team will not be able to access your records during this time.</a:t>
            </a:r>
          </a:p>
        </p:txBody>
      </p:sp>
      <p:sp>
        <p:nvSpPr>
          <p:cNvPr id="3" name="Text Placeholder 3">
            <a:extLst>
              <a:ext uri="{FF2B5EF4-FFF2-40B4-BE49-F238E27FC236}">
                <a16:creationId xmlns:a16="http://schemas.microsoft.com/office/drawing/2014/main" id="{3D9A46A1-7836-6F38-4D6A-B6660C4732B9}"/>
              </a:ext>
            </a:extLst>
          </p:cNvPr>
          <p:cNvSpPr txBox="1">
            <a:spLocks/>
          </p:cNvSpPr>
          <p:nvPr/>
        </p:nvSpPr>
        <p:spPr>
          <a:xfrm>
            <a:off x="2662917" y="1615716"/>
            <a:ext cx="6866166" cy="64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Friday 5 July 2024 at Five Elms Site</a:t>
            </a:r>
          </a:p>
        </p:txBody>
      </p:sp>
    </p:spTree>
    <p:extLst>
      <p:ext uri="{BB962C8B-B14F-4D97-AF65-F5344CB8AC3E}">
        <p14:creationId xmlns:p14="http://schemas.microsoft.com/office/powerpoint/2010/main" val="237076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161661" y="2940794"/>
            <a:ext cx="9868678" cy="1771036"/>
          </a:xfrm>
        </p:spPr>
        <p:txBody>
          <a:bodyPr>
            <a:noAutofit/>
          </a:bodyPr>
          <a:lstStyle/>
          <a:p>
            <a:pPr marL="571500" indent="-571500">
              <a:buFont typeface="Arial" panose="020B0604020202020204" pitchFamily="34" charset="0"/>
              <a:buChar char="•"/>
            </a:pPr>
            <a:r>
              <a:rPr lang="en-GB" sz="2500" dirty="0"/>
              <a:t>Databases will be merged by EMIS. This is an external process.</a:t>
            </a:r>
          </a:p>
          <a:p>
            <a:pPr marL="571500" indent="-571500">
              <a:buFont typeface="Arial" panose="020B0604020202020204" pitchFamily="34" charset="0"/>
              <a:buChar char="•"/>
            </a:pPr>
            <a:r>
              <a:rPr lang="en-GB" sz="2500" dirty="0"/>
              <a:t>Out of hours cover will be available in the usual way; please note that EMIS may not have access to your GP medical record.</a:t>
            </a:r>
          </a:p>
        </p:txBody>
      </p:sp>
      <p:sp>
        <p:nvSpPr>
          <p:cNvPr id="3" name="Text Placeholder 3">
            <a:extLst>
              <a:ext uri="{FF2B5EF4-FFF2-40B4-BE49-F238E27FC236}">
                <a16:creationId xmlns:a16="http://schemas.microsoft.com/office/drawing/2014/main" id="{3D9A46A1-7836-6F38-4D6A-B6660C4732B9}"/>
              </a:ext>
            </a:extLst>
          </p:cNvPr>
          <p:cNvSpPr txBox="1">
            <a:spLocks/>
          </p:cNvSpPr>
          <p:nvPr/>
        </p:nvSpPr>
        <p:spPr>
          <a:xfrm>
            <a:off x="3698178" y="1783601"/>
            <a:ext cx="4795644" cy="64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Weekend (5-8 July 2024)</a:t>
            </a:r>
          </a:p>
        </p:txBody>
      </p:sp>
    </p:spTree>
    <p:extLst>
      <p:ext uri="{BB962C8B-B14F-4D97-AF65-F5344CB8AC3E}">
        <p14:creationId xmlns:p14="http://schemas.microsoft.com/office/powerpoint/2010/main" val="368451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302398" y="2688865"/>
            <a:ext cx="9587204" cy="2620251"/>
          </a:xfrm>
        </p:spPr>
        <p:txBody>
          <a:bodyPr>
            <a:noAutofit/>
          </a:bodyPr>
          <a:lstStyle/>
          <a:p>
            <a:pPr marL="571500" indent="-571500">
              <a:buFont typeface="Arial" panose="020B0604020202020204" pitchFamily="34" charset="0"/>
              <a:buChar char="•"/>
            </a:pPr>
            <a:r>
              <a:rPr lang="en-GB" sz="2500" dirty="0"/>
              <a:t>Merged database opens at both sites. </a:t>
            </a:r>
          </a:p>
          <a:p>
            <a:pPr marL="571500" indent="-571500">
              <a:buFont typeface="Arial" panose="020B0604020202020204" pitchFamily="34" charset="0"/>
              <a:buChar char="•"/>
            </a:pPr>
            <a:r>
              <a:rPr lang="en-GB" sz="2500" dirty="0"/>
              <a:t>Most appointments on this day will be available for booking on the same day for urgent matters. This allows flexibility for any unforeseen issues.</a:t>
            </a:r>
          </a:p>
          <a:p>
            <a:pPr marL="571500" indent="-571500">
              <a:buFont typeface="Arial" panose="020B0604020202020204" pitchFamily="34" charset="0"/>
              <a:buChar char="•"/>
            </a:pPr>
            <a:r>
              <a:rPr lang="en-GB" sz="2500" dirty="0"/>
              <a:t>Appointment booking will resume as normal on 9 July 2024.</a:t>
            </a:r>
          </a:p>
        </p:txBody>
      </p:sp>
      <p:sp>
        <p:nvSpPr>
          <p:cNvPr id="3" name="Text Placeholder 3">
            <a:extLst>
              <a:ext uri="{FF2B5EF4-FFF2-40B4-BE49-F238E27FC236}">
                <a16:creationId xmlns:a16="http://schemas.microsoft.com/office/drawing/2014/main" id="{3D9A46A1-7836-6F38-4D6A-B6660C4732B9}"/>
              </a:ext>
            </a:extLst>
          </p:cNvPr>
          <p:cNvSpPr txBox="1">
            <a:spLocks/>
          </p:cNvSpPr>
          <p:nvPr/>
        </p:nvSpPr>
        <p:spPr>
          <a:xfrm>
            <a:off x="4026232" y="1746278"/>
            <a:ext cx="4139536" cy="64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Monday 8 July 2024</a:t>
            </a:r>
          </a:p>
        </p:txBody>
      </p:sp>
    </p:spTree>
    <p:extLst>
      <p:ext uri="{BB962C8B-B14F-4D97-AF65-F5344CB8AC3E}">
        <p14:creationId xmlns:p14="http://schemas.microsoft.com/office/powerpoint/2010/main" val="267788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80" y="2101037"/>
            <a:ext cx="3535786" cy="2620251"/>
          </a:xfrm>
        </p:spPr>
        <p:txBody>
          <a:bodyPr>
            <a:noAutofit/>
          </a:bodyPr>
          <a:lstStyle/>
          <a:p>
            <a:r>
              <a:rPr lang="en-GB" sz="2400" dirty="0"/>
              <a:t>Question: </a:t>
            </a:r>
          </a:p>
          <a:p>
            <a:endParaRPr lang="en-GB" sz="2400" dirty="0"/>
          </a:p>
          <a:p>
            <a:r>
              <a:rPr lang="en-GB" sz="2400" dirty="0"/>
              <a:t>What is happening to the phone numbers? </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3816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Phone numbers will remain the same. Please continue to utilise the surgery telephone number you are currently using.</a:t>
            </a:r>
          </a:p>
          <a:p>
            <a:pPr marL="342900" indent="-342900">
              <a:buFont typeface="Arial" panose="020B0604020202020204" pitchFamily="34" charset="0"/>
              <a:buChar char="•"/>
            </a:pPr>
            <a:r>
              <a:rPr lang="en-GB" sz="2400" dirty="0"/>
              <a:t>Staff will have access to the appointment booking and patient database at both sites. </a:t>
            </a:r>
          </a:p>
        </p:txBody>
      </p:sp>
    </p:spTree>
    <p:extLst>
      <p:ext uri="{BB962C8B-B14F-4D97-AF65-F5344CB8AC3E}">
        <p14:creationId xmlns:p14="http://schemas.microsoft.com/office/powerpoint/2010/main" val="3832017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15692</TotalTime>
  <Words>1019</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Hallum</dc:creator>
  <cp:lastModifiedBy>MARSILI, Sara (EAST LONDON NHS FOUNDATION TRUST)</cp:lastModifiedBy>
  <cp:revision>82</cp:revision>
  <dcterms:created xsi:type="dcterms:W3CDTF">2021-10-04T14:00:39Z</dcterms:created>
  <dcterms:modified xsi:type="dcterms:W3CDTF">2024-07-05T16:40:16Z</dcterms:modified>
</cp:coreProperties>
</file>